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Nunito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Maven Pro"/>
      <p:regular r:id="rId35"/>
      <p:bold r:id="rId36"/>
    </p:embeddedFont>
    <p:embeddedFont>
      <p:font typeface="Merriweather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35" Type="http://schemas.openxmlformats.org/officeDocument/2006/relationships/font" Target="fonts/MavenPro-regular.fntdata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37" Type="http://schemas.openxmlformats.org/officeDocument/2006/relationships/font" Target="fonts/Merriweather-regular.fntdata"/><Relationship Id="rId14" Type="http://schemas.openxmlformats.org/officeDocument/2006/relationships/slide" Target="slides/slide9.xml"/><Relationship Id="rId36" Type="http://schemas.openxmlformats.org/officeDocument/2006/relationships/font" Target="fonts/MavenPro-bold.fntdata"/><Relationship Id="rId17" Type="http://schemas.openxmlformats.org/officeDocument/2006/relationships/slide" Target="slides/slide12.xml"/><Relationship Id="rId39" Type="http://schemas.openxmlformats.org/officeDocument/2006/relationships/font" Target="fonts/Merriweather-italic.fntdata"/><Relationship Id="rId16" Type="http://schemas.openxmlformats.org/officeDocument/2006/relationships/slide" Target="slides/slide11.xml"/><Relationship Id="rId38" Type="http://schemas.openxmlformats.org/officeDocument/2006/relationships/font" Target="fonts/Merriweather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fa1204d034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fa1204d034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fa1204d034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fa1204d034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fa1204d034_0_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fa1204d034_0_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fa1204d034_0_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fa1204d034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288d49895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288d49895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288d49895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288d49895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288d49895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288d49895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fa1204d034_0_7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fa1204d034_0_7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2a002581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2a002581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2a002581a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2a002581a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a1204d0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a1204d0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09c4ba9e3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09c4ba9e3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09c4ba9e3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09c4ba9e3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a1204d034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a1204d034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a1204d034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a1204d034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fa1204d034_0_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fa1204d034_0_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fa1204d034_0_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fa1204d034_0_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fa1204d034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fa1204d034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fa1204d034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fa1204d034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fa1204d034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fa1204d034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/>
        </p:nvSpPr>
        <p:spPr>
          <a:xfrm>
            <a:off x="404750" y="2822850"/>
            <a:ext cx="59232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Merriweather"/>
                <a:ea typeface="Merriweather"/>
                <a:cs typeface="Merriweather"/>
                <a:sym typeface="Merriweather"/>
              </a:rPr>
              <a:t>QUERYING OF WALMART SALES DATABASE USING PostgreSQL</a:t>
            </a:r>
            <a:endParaRPr b="1" sz="27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"/>
          <p:cNvSpPr txBox="1"/>
          <p:nvPr/>
        </p:nvSpPr>
        <p:spPr>
          <a:xfrm>
            <a:off x="1092900" y="287875"/>
            <a:ext cx="762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total number of data entries between "2010-02-05" and "2010-03-10" that were made on a business day for the shop and had a fuel price greater than 2.6.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5" name="Google Shape;335;p22"/>
          <p:cNvPicPr preferRelativeResize="0"/>
          <p:nvPr/>
        </p:nvPicPr>
        <p:blipFill rotWithShape="1">
          <a:blip r:embed="rId3">
            <a:alphaModFix/>
          </a:blip>
          <a:srcRect b="5802" l="0" r="0" t="0"/>
          <a:stretch/>
        </p:blipFill>
        <p:spPr>
          <a:xfrm>
            <a:off x="1051025" y="964975"/>
            <a:ext cx="7523299" cy="398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3"/>
          <p:cNvSpPr txBox="1"/>
          <p:nvPr/>
        </p:nvSpPr>
        <p:spPr>
          <a:xfrm>
            <a:off x="1092900" y="287875"/>
            <a:ext cx="762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List of the top 5 largest stores according to their size and of  ‘C’ type arranging in decreasing order.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1" name="Google Shape;341;p23"/>
          <p:cNvPicPr preferRelativeResize="0"/>
          <p:nvPr/>
        </p:nvPicPr>
        <p:blipFill rotWithShape="1">
          <a:blip r:embed="rId3">
            <a:alphaModFix/>
          </a:blip>
          <a:srcRect b="5678" l="0" r="0" t="0"/>
          <a:stretch/>
        </p:blipFill>
        <p:spPr>
          <a:xfrm>
            <a:off x="1037925" y="964975"/>
            <a:ext cx="7550899" cy="400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4"/>
          <p:cNvSpPr txBox="1"/>
          <p:nvPr/>
        </p:nvSpPr>
        <p:spPr>
          <a:xfrm>
            <a:off x="1092900" y="287875"/>
            <a:ext cx="762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List of total sum of weekly sales of all stores date wise ranking from highest to lowest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7" name="Google Shape;347;p24"/>
          <p:cNvPicPr preferRelativeResize="0"/>
          <p:nvPr/>
        </p:nvPicPr>
        <p:blipFill rotWithShape="1">
          <a:blip r:embed="rId3">
            <a:alphaModFix/>
          </a:blip>
          <a:srcRect b="5437" l="0" r="0" t="0"/>
          <a:stretch/>
        </p:blipFill>
        <p:spPr>
          <a:xfrm>
            <a:off x="1005075" y="964975"/>
            <a:ext cx="7560101" cy="402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5"/>
          <p:cNvSpPr txBox="1"/>
          <p:nvPr/>
        </p:nvSpPr>
        <p:spPr>
          <a:xfrm>
            <a:off x="1092900" y="287875"/>
            <a:ext cx="762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Creating a list consisting of store, date, Consumer Price Index(CPI), type of store, department &amp; size of the store where the size of store is less than 100000.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3" name="Google Shape;353;p25"/>
          <p:cNvPicPr preferRelativeResize="0"/>
          <p:nvPr/>
        </p:nvPicPr>
        <p:blipFill rotWithShape="1">
          <a:blip r:embed="rId3">
            <a:alphaModFix/>
          </a:blip>
          <a:srcRect b="5437" l="0" r="0" t="0"/>
          <a:stretch/>
        </p:blipFill>
        <p:spPr>
          <a:xfrm>
            <a:off x="1037875" y="964975"/>
            <a:ext cx="7508923" cy="399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/>
          <p:nvPr/>
        </p:nvSpPr>
        <p:spPr>
          <a:xfrm>
            <a:off x="1102075" y="287875"/>
            <a:ext cx="762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Creating a list consisting of fuel price of each day for type B stores of size greater than 50000 arranged from oldest to newest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9" name="Google Shape;359;p26"/>
          <p:cNvPicPr preferRelativeResize="0"/>
          <p:nvPr/>
        </p:nvPicPr>
        <p:blipFill rotWithShape="1">
          <a:blip r:embed="rId3">
            <a:alphaModFix/>
          </a:blip>
          <a:srcRect b="6138" l="0" r="0" t="0"/>
          <a:stretch/>
        </p:blipFill>
        <p:spPr>
          <a:xfrm>
            <a:off x="1028725" y="964975"/>
            <a:ext cx="7521725" cy="397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7"/>
          <p:cNvSpPr txBox="1"/>
          <p:nvPr/>
        </p:nvSpPr>
        <p:spPr>
          <a:xfrm>
            <a:off x="1111225" y="287875"/>
            <a:ext cx="762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Converting fuel_price and weekly_sales data types into double precision to make them useful for mathematical calculations from VARCHAR datatype 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5" name="Google Shape;365;p27"/>
          <p:cNvPicPr preferRelativeResize="0"/>
          <p:nvPr/>
        </p:nvPicPr>
        <p:blipFill rotWithShape="1">
          <a:blip r:embed="rId3">
            <a:alphaModFix/>
          </a:blip>
          <a:srcRect b="5913" l="23774" r="29167" t="2970"/>
          <a:stretch/>
        </p:blipFill>
        <p:spPr>
          <a:xfrm>
            <a:off x="1028675" y="1010825"/>
            <a:ext cx="3594048" cy="391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7"/>
          <p:cNvPicPr preferRelativeResize="0"/>
          <p:nvPr/>
        </p:nvPicPr>
        <p:blipFill rotWithShape="1">
          <a:blip r:embed="rId4">
            <a:alphaModFix/>
          </a:blip>
          <a:srcRect b="5815" l="23500" r="29443" t="2458"/>
          <a:stretch/>
        </p:blipFill>
        <p:spPr>
          <a:xfrm>
            <a:off x="4622725" y="1010825"/>
            <a:ext cx="3570408" cy="391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8"/>
          <p:cNvSpPr txBox="1"/>
          <p:nvPr/>
        </p:nvSpPr>
        <p:spPr>
          <a:xfrm>
            <a:off x="1276275" y="287875"/>
            <a:ext cx="7628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2" name="Google Shape;372;p28"/>
          <p:cNvPicPr preferRelativeResize="0"/>
          <p:nvPr/>
        </p:nvPicPr>
        <p:blipFill rotWithShape="1">
          <a:blip r:embed="rId3">
            <a:alphaModFix/>
          </a:blip>
          <a:srcRect b="5560" l="0" r="606" t="4753"/>
          <a:stretch/>
        </p:blipFill>
        <p:spPr>
          <a:xfrm>
            <a:off x="1057988" y="1156275"/>
            <a:ext cx="7514573" cy="3814074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28"/>
          <p:cNvSpPr txBox="1"/>
          <p:nvPr/>
        </p:nvSpPr>
        <p:spPr>
          <a:xfrm>
            <a:off x="1111250" y="287875"/>
            <a:ext cx="762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Creating a list which contains the dates when the weekly sales are greater than the overall average weekly sales for 72 &amp; 92 departments arranged in the decreasing order of weekly sales.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9"/>
          <p:cNvSpPr txBox="1"/>
          <p:nvPr/>
        </p:nvSpPr>
        <p:spPr>
          <a:xfrm>
            <a:off x="1109013" y="293575"/>
            <a:ext cx="762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Creating a table ‘features_new’ to import .CSV data into the table which consists of data only after ‘ 2011-06-10’  &amp; when fuel price &gt; 3  &amp;  it is a working day for the stores.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9" name="Google Shape;379;p29"/>
          <p:cNvPicPr preferRelativeResize="0"/>
          <p:nvPr/>
        </p:nvPicPr>
        <p:blipFill rotWithShape="1">
          <a:blip r:embed="rId3">
            <a:alphaModFix/>
          </a:blip>
          <a:srcRect b="12298" l="0" r="0" t="5714"/>
          <a:stretch/>
        </p:blipFill>
        <p:spPr>
          <a:xfrm>
            <a:off x="1010400" y="1161950"/>
            <a:ext cx="7905648" cy="364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0"/>
          <p:cNvSpPr txBox="1"/>
          <p:nvPr/>
        </p:nvSpPr>
        <p:spPr>
          <a:xfrm>
            <a:off x="1129575" y="476950"/>
            <a:ext cx="762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Creating a list which shows sales category as HIGH SALES (&lt;25000) / MODERATE SALES (25000-50000) / LOW SALES(&gt;50000)  for each date 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5" name="Google Shape;385;p30"/>
          <p:cNvPicPr preferRelativeResize="0"/>
          <p:nvPr/>
        </p:nvPicPr>
        <p:blipFill rotWithShape="1">
          <a:blip r:embed="rId3">
            <a:alphaModFix/>
          </a:blip>
          <a:srcRect b="7378" l="0" r="0" t="3183"/>
          <a:stretch/>
        </p:blipFill>
        <p:spPr>
          <a:xfrm>
            <a:off x="1005025" y="1117375"/>
            <a:ext cx="7752648" cy="383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1"/>
          <p:cNvSpPr txBox="1"/>
          <p:nvPr/>
        </p:nvSpPr>
        <p:spPr>
          <a:xfrm>
            <a:off x="1116950" y="440275"/>
            <a:ext cx="7628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Creating a list which shows total number of each type of stores A, B &amp; C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1" name="Google Shape;391;p31"/>
          <p:cNvPicPr preferRelativeResize="0"/>
          <p:nvPr/>
        </p:nvPicPr>
        <p:blipFill rotWithShape="1">
          <a:blip r:embed="rId3">
            <a:alphaModFix/>
          </a:blip>
          <a:srcRect b="5544" l="0" r="0" t="0"/>
          <a:stretch/>
        </p:blipFill>
        <p:spPr>
          <a:xfrm>
            <a:off x="1005050" y="871375"/>
            <a:ext cx="7670126" cy="407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/>
          <p:nvPr/>
        </p:nvSpPr>
        <p:spPr>
          <a:xfrm>
            <a:off x="1070325" y="292600"/>
            <a:ext cx="554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Importing  .CSV data of walmart_sales into postgreSQL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3" name="Google Shape;283;p14"/>
          <p:cNvPicPr preferRelativeResize="0"/>
          <p:nvPr/>
        </p:nvPicPr>
        <p:blipFill rotWithShape="1">
          <a:blip r:embed="rId3">
            <a:alphaModFix/>
          </a:blip>
          <a:srcRect b="5461" l="0" r="42189" t="3504"/>
          <a:stretch/>
        </p:blipFill>
        <p:spPr>
          <a:xfrm>
            <a:off x="1070325" y="841250"/>
            <a:ext cx="4441752" cy="3813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4"/>
          <p:cNvPicPr preferRelativeResize="0"/>
          <p:nvPr/>
        </p:nvPicPr>
        <p:blipFill rotWithShape="1">
          <a:blip r:embed="rId4">
            <a:alphaModFix/>
          </a:blip>
          <a:srcRect b="5533" l="25634" r="23209" t="6072"/>
          <a:stretch/>
        </p:blipFill>
        <p:spPr>
          <a:xfrm>
            <a:off x="5512075" y="841250"/>
            <a:ext cx="3427814" cy="381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2"/>
          <p:cNvSpPr txBox="1"/>
          <p:nvPr/>
        </p:nvSpPr>
        <p:spPr>
          <a:xfrm>
            <a:off x="1071100" y="440275"/>
            <a:ext cx="762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Inserting the available  data of August month of 2013 into features table of store 1 and store2 .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7" name="Google Shape;397;p32"/>
          <p:cNvPicPr preferRelativeResize="0"/>
          <p:nvPr/>
        </p:nvPicPr>
        <p:blipFill rotWithShape="1">
          <a:blip r:embed="rId3">
            <a:alphaModFix/>
          </a:blip>
          <a:srcRect b="5507" l="0" r="0" t="3009"/>
          <a:stretch/>
        </p:blipFill>
        <p:spPr>
          <a:xfrm>
            <a:off x="1034425" y="1117375"/>
            <a:ext cx="7498152" cy="3858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3"/>
          <p:cNvSpPr txBox="1"/>
          <p:nvPr/>
        </p:nvSpPr>
        <p:spPr>
          <a:xfrm>
            <a:off x="3228750" y="1736500"/>
            <a:ext cx="2686500" cy="16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Merriweather"/>
                <a:ea typeface="Merriweather"/>
                <a:cs typeface="Merriweather"/>
                <a:sym typeface="Merriweather"/>
              </a:rPr>
              <a:t>THANK YOU</a:t>
            </a:r>
            <a:endParaRPr b="1" sz="34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03" name="Google Shape;403;p33"/>
          <p:cNvSpPr txBox="1"/>
          <p:nvPr/>
        </p:nvSpPr>
        <p:spPr>
          <a:xfrm>
            <a:off x="6116950" y="4377000"/>
            <a:ext cx="294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erriweather"/>
                <a:ea typeface="Merriweather"/>
                <a:cs typeface="Merriweather"/>
                <a:sym typeface="Merriweather"/>
              </a:rPr>
              <a:t>MOHAMMED SAMEERUDDIN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/>
        </p:nvSpPr>
        <p:spPr>
          <a:xfrm>
            <a:off x="1070325" y="292600"/>
            <a:ext cx="554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Importing  .CSV data of walmart_sales into postgreSQL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0" name="Google Shape;290;p15"/>
          <p:cNvPicPr preferRelativeResize="0"/>
          <p:nvPr/>
        </p:nvPicPr>
        <p:blipFill rotWithShape="1">
          <a:blip r:embed="rId3">
            <a:alphaModFix/>
          </a:blip>
          <a:srcRect b="6032" l="0" r="0" t="0"/>
          <a:stretch/>
        </p:blipFill>
        <p:spPr>
          <a:xfrm>
            <a:off x="1070325" y="739000"/>
            <a:ext cx="7854226" cy="41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16"/>
          <p:cNvPicPr preferRelativeResize="0"/>
          <p:nvPr/>
        </p:nvPicPr>
        <p:blipFill rotWithShape="1">
          <a:blip r:embed="rId3">
            <a:alphaModFix/>
          </a:blip>
          <a:srcRect b="23761" l="20069" r="36290" t="5666"/>
          <a:stretch/>
        </p:blipFill>
        <p:spPr>
          <a:xfrm>
            <a:off x="5122575" y="737425"/>
            <a:ext cx="3923155" cy="35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16"/>
          <p:cNvPicPr preferRelativeResize="0"/>
          <p:nvPr/>
        </p:nvPicPr>
        <p:blipFill rotWithShape="1">
          <a:blip r:embed="rId4">
            <a:alphaModFix/>
          </a:blip>
          <a:srcRect b="5285" l="0" r="40029" t="0"/>
          <a:stretch/>
        </p:blipFill>
        <p:spPr>
          <a:xfrm>
            <a:off x="1105325" y="737425"/>
            <a:ext cx="4017250" cy="35689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6"/>
          <p:cNvSpPr txBox="1"/>
          <p:nvPr/>
        </p:nvSpPr>
        <p:spPr>
          <a:xfrm>
            <a:off x="1070325" y="292600"/>
            <a:ext cx="554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Importing  .CSV data of walmart_sales into postgreSQL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17"/>
          <p:cNvPicPr preferRelativeResize="0"/>
          <p:nvPr/>
        </p:nvPicPr>
        <p:blipFill rotWithShape="1">
          <a:blip r:embed="rId3">
            <a:alphaModFix/>
          </a:blip>
          <a:srcRect b="5401" l="0" r="0" t="0"/>
          <a:stretch/>
        </p:blipFill>
        <p:spPr>
          <a:xfrm>
            <a:off x="1070325" y="739000"/>
            <a:ext cx="7748299" cy="412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7"/>
          <p:cNvSpPr txBox="1"/>
          <p:nvPr/>
        </p:nvSpPr>
        <p:spPr>
          <a:xfrm>
            <a:off x="1070325" y="292600"/>
            <a:ext cx="554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Importing  .CSV data of walmart_sales into postgreSQL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/>
          <p:nvPr/>
        </p:nvSpPr>
        <p:spPr>
          <a:xfrm>
            <a:off x="1070325" y="216400"/>
            <a:ext cx="554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Importing  .CSV data of walmart_sales into postgreSQL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9" name="Google Shape;309;p18"/>
          <p:cNvPicPr preferRelativeResize="0"/>
          <p:nvPr/>
        </p:nvPicPr>
        <p:blipFill rotWithShape="1">
          <a:blip r:embed="rId3">
            <a:alphaModFix/>
          </a:blip>
          <a:srcRect b="4961" l="0" r="47786" t="0"/>
          <a:stretch/>
        </p:blipFill>
        <p:spPr>
          <a:xfrm>
            <a:off x="1070325" y="717263"/>
            <a:ext cx="3622627" cy="370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18"/>
          <p:cNvPicPr preferRelativeResize="0"/>
          <p:nvPr/>
        </p:nvPicPr>
        <p:blipFill rotWithShape="1">
          <a:blip r:embed="rId4">
            <a:alphaModFix/>
          </a:blip>
          <a:srcRect b="5970" l="0" r="41124" t="0"/>
          <a:stretch/>
        </p:blipFill>
        <p:spPr>
          <a:xfrm>
            <a:off x="4692950" y="717275"/>
            <a:ext cx="4128504" cy="370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9"/>
          <p:cNvPicPr preferRelativeResize="0"/>
          <p:nvPr/>
        </p:nvPicPr>
        <p:blipFill rotWithShape="1">
          <a:blip r:embed="rId3">
            <a:alphaModFix/>
          </a:blip>
          <a:srcRect b="5749" l="0" r="0" t="0"/>
          <a:stretch/>
        </p:blipFill>
        <p:spPr>
          <a:xfrm>
            <a:off x="1070325" y="739000"/>
            <a:ext cx="7769750" cy="4119101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19"/>
          <p:cNvSpPr txBox="1"/>
          <p:nvPr/>
        </p:nvSpPr>
        <p:spPr>
          <a:xfrm>
            <a:off x="1070325" y="216400"/>
            <a:ext cx="554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Importing  .CSV data of walmart_sales into postgreSQL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 txBox="1"/>
          <p:nvPr/>
        </p:nvSpPr>
        <p:spPr>
          <a:xfrm>
            <a:off x="1070325" y="216400"/>
            <a:ext cx="554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Importing  .CSV data of walmart_sales into postgreSQL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2" name="Google Shape;322;p20"/>
          <p:cNvPicPr preferRelativeResize="0"/>
          <p:nvPr/>
        </p:nvPicPr>
        <p:blipFill rotWithShape="1">
          <a:blip r:embed="rId3">
            <a:alphaModFix/>
          </a:blip>
          <a:srcRect b="5673" l="19728" r="36557" t="5815"/>
          <a:stretch/>
        </p:blipFill>
        <p:spPr>
          <a:xfrm>
            <a:off x="4897775" y="739000"/>
            <a:ext cx="3655958" cy="416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0"/>
          <p:cNvPicPr preferRelativeResize="0"/>
          <p:nvPr/>
        </p:nvPicPr>
        <p:blipFill rotWithShape="1">
          <a:blip r:embed="rId4">
            <a:alphaModFix/>
          </a:blip>
          <a:srcRect b="5997" l="0" r="54423" t="0"/>
          <a:stretch/>
        </p:blipFill>
        <p:spPr>
          <a:xfrm>
            <a:off x="1070325" y="739000"/>
            <a:ext cx="3827448" cy="416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1"/>
          <p:cNvSpPr txBox="1"/>
          <p:nvPr/>
        </p:nvSpPr>
        <p:spPr>
          <a:xfrm>
            <a:off x="1070325" y="216400"/>
            <a:ext cx="554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Importing  .CSV data of walmart_sales into postgreSQL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9" name="Google Shape;329;p21"/>
          <p:cNvPicPr preferRelativeResize="0"/>
          <p:nvPr/>
        </p:nvPicPr>
        <p:blipFill rotWithShape="1">
          <a:blip r:embed="rId3">
            <a:alphaModFix/>
          </a:blip>
          <a:srcRect b="5589" l="0" r="0" t="0"/>
          <a:stretch/>
        </p:blipFill>
        <p:spPr>
          <a:xfrm>
            <a:off x="1070325" y="689700"/>
            <a:ext cx="7642627" cy="405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